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8" r:id="rId3"/>
    <p:sldId id="310" r:id="rId4"/>
    <p:sldId id="289" r:id="rId5"/>
    <p:sldId id="297" r:id="rId6"/>
    <p:sldId id="295" r:id="rId7"/>
    <p:sldId id="290" r:id="rId8"/>
    <p:sldId id="296" r:id="rId9"/>
    <p:sldId id="291" r:id="rId10"/>
    <p:sldId id="292" r:id="rId11"/>
    <p:sldId id="293" r:id="rId12"/>
    <p:sldId id="294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2" r:id="rId26"/>
    <p:sldId id="311" r:id="rId27"/>
    <p:sldId id="314" r:id="rId28"/>
    <p:sldId id="313" r:id="rId29"/>
    <p:sldId id="287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65E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716" autoAdjust="0"/>
  </p:normalViewPr>
  <p:slideViewPr>
    <p:cSldViewPr snapToGrid="0">
      <p:cViewPr varScale="1">
        <p:scale>
          <a:sx n="51" d="100"/>
          <a:sy n="51" d="100"/>
        </p:scale>
        <p:origin x="65" y="6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8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9298B-0882-4942-902A-A881CA8E0DEE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3FC04-4281-4E40-9F7E-9F83DA4EE65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41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701D-CCBC-6439-3002-A22EFC3E2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149FC-7D12-B0E7-82C4-24A586EE1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E7023-FB19-3EFB-4733-81788F3D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8C2C2-FE18-6CED-D643-1C6D2BFB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32DE-5C96-DC23-7FA8-4D63D668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77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9CC4-9096-27F8-B477-3DFF3686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2CFBC-96BF-C963-BAF8-BD0FF59E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A74F-936C-A17C-C7A5-1AD1C299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FA75-242A-258C-9854-F6436B6D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92BD-5044-D0CA-34AE-45D4AFF1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60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F3D27-14B5-9F30-AF08-DFE7D523B4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920C-8AA1-FCD3-8BB9-7006E03B1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9F13B-5653-46B8-ED3D-071F61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73EB-9CC2-6523-7D3F-2CE94D31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C066E-163E-3A44-BD5A-FF60135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885D-53EE-3E9F-CE07-C67AD768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4BFE-9826-222C-316D-5D0CAB4D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61E8-BB91-C147-55F4-AF981B6A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C9898-00E4-5FEB-ECA5-B822073F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1274-BEEE-1888-1629-CBE0481D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00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7851-C14E-7479-8A39-B8BE6D50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3E24D-089A-9D96-4967-222A7BA8D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9210-318E-3EA4-E029-3681F4CE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839E-628A-30D0-F875-8E4D424F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48DF3-2506-425B-FD7F-CD7612CE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5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DFA1-AEEF-C3B5-5352-5D0A8276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6389-BE32-5BE2-10E5-030C3ED0C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11AB7-F56E-E0D1-3753-04BB1801E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2BC5D-D5E2-1D89-CFF7-383326D1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A6C17-4AA2-6A54-0202-112A1C28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B390-D5F7-C1FE-F9DB-2BDC06C2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07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E4F2-3068-C207-5C6B-94A91CB5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7B553-38C6-A9B4-CD7E-CFA6E09B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6281B-947F-9DE4-021C-40B7EBC3C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73934-5759-7169-D5BE-811FDE63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F6A0E-B05A-57EC-54D7-DD48392E4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083B6-DED8-C3D2-6DF9-E63C4D17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381A5-074B-6025-50A8-3ED91250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2DC69-351E-B26E-E8C3-2DD5E614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7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3A93-1449-B090-7D34-ECB07754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403EB-D812-9277-0BC5-DAB39B51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88A74-81B9-1AC9-3E6F-BBB645B4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80455-E9AA-8964-3AB3-25B35675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07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08574-E6E7-78A3-E1BA-AB1B80A8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8560E-8460-C325-6667-4A0E58E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767C4-FE48-63E5-C357-7D16321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35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75EE-5085-E0E1-F658-EB75FCBC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E66C-A87F-72E8-3449-CF3D2E0A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3AAFA-6734-437A-59FD-156654AE1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D5317-EF07-0682-42C8-0FE6E07E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37BA-8600-7490-1776-F54101F5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B9529-EB73-DDEB-9936-6690669D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42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AEC6-331E-4A72-1D4E-6023DE72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DEE35-6B7B-6506-4F27-108DF2BD2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5E581-7C0E-1916-E6FE-F2808D04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6F9F7-A9E9-8A42-38BB-2373F0E6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56A3D-DD63-4E62-469C-4988F516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09448-1881-88EE-5CB2-B16423C0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92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91C51-337C-67DF-B8A2-BA3EFF8F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4AC4F-4A5E-0A0D-9CCE-DF0AAAD6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12551-6FD1-0B25-BE56-4187FE711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6F8350-6056-4DE8-BE33-D09B63A647AA}" type="datetimeFigureOut">
              <a:rPr lang="pt-BR" smtClean="0"/>
              <a:t>17/06/2024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0D68-EDF4-8175-A037-FAB1E5DA4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8F96-94E6-F64D-A906-77001507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403EF-477C-46A3-80C1-91E303FFB8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29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E7201C-DCE3-DDD1-D7D4-2043F413498E}"/>
              </a:ext>
            </a:extLst>
          </p:cNvPr>
          <p:cNvSpPr txBox="1"/>
          <p:nvPr/>
        </p:nvSpPr>
        <p:spPr>
          <a:xfrm>
            <a:off x="3591989" y="1229971"/>
            <a:ext cx="6777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Artificial Intelligence for Business Decisions and Transformation </a:t>
            </a:r>
          </a:p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CSCN8030 - Spring 2024 - Section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DEE5F-AF01-3044-5FF6-A2AF26462A41}"/>
              </a:ext>
            </a:extLst>
          </p:cNvPr>
          <p:cNvSpPr txBox="1"/>
          <p:nvPr/>
        </p:nvSpPr>
        <p:spPr>
          <a:xfrm>
            <a:off x="8826976" y="5166795"/>
            <a:ext cx="2887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/>
              <a:t>Group</a:t>
            </a:r>
            <a:r>
              <a:rPr lang="pt-BR" b="1" dirty="0"/>
              <a:t> 4 - </a:t>
            </a:r>
            <a:r>
              <a:rPr lang="pt-BR" b="1" dirty="0" err="1"/>
              <a:t>Members</a:t>
            </a:r>
            <a:r>
              <a:rPr lang="pt-BR" b="1" dirty="0"/>
              <a:t>:</a:t>
            </a:r>
          </a:p>
          <a:p>
            <a:endParaRPr lang="pt-BR" dirty="0"/>
          </a:p>
          <a:p>
            <a:r>
              <a:rPr lang="pt-BR" dirty="0"/>
              <a:t>Krishna Kumar, </a:t>
            </a:r>
            <a:r>
              <a:rPr lang="pt-BR" dirty="0" err="1"/>
              <a:t>Hemasree</a:t>
            </a:r>
            <a:endParaRPr lang="pt-BR" dirty="0"/>
          </a:p>
          <a:p>
            <a:r>
              <a:rPr lang="pt-BR" dirty="0" err="1"/>
              <a:t>Shijin</a:t>
            </a:r>
            <a:r>
              <a:rPr lang="pt-BR" dirty="0"/>
              <a:t>, </a:t>
            </a:r>
            <a:r>
              <a:rPr lang="pt-BR" dirty="0" err="1"/>
              <a:t>Jency</a:t>
            </a:r>
            <a:endParaRPr lang="pt-BR" dirty="0"/>
          </a:p>
          <a:p>
            <a:r>
              <a:rPr lang="pt-BR" dirty="0"/>
              <a:t>Fernandez, Arcadio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8408-3D27-13CE-BF95-0BC01771F6C6}"/>
              </a:ext>
            </a:extLst>
          </p:cNvPr>
          <p:cNvSpPr txBox="1"/>
          <p:nvPr/>
        </p:nvSpPr>
        <p:spPr>
          <a:xfrm>
            <a:off x="625946" y="5678665"/>
            <a:ext cx="4215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Inter"/>
              </a:rPr>
              <a:t>Professor: </a:t>
            </a:r>
          </a:p>
          <a:p>
            <a:r>
              <a:rPr lang="pt-BR" dirty="0">
                <a:solidFill>
                  <a:srgbClr val="000000"/>
                </a:solidFill>
                <a:latin typeface="Inter"/>
              </a:rPr>
              <a:t>Glaucia Melo dos Santos, PhD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A3612-8B1E-34F8-3AED-057450F3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6" y="1069591"/>
            <a:ext cx="2489047" cy="2359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44832-0610-A6DC-74B0-7ADD00796337}"/>
              </a:ext>
            </a:extLst>
          </p:cNvPr>
          <p:cNvSpPr txBox="1"/>
          <p:nvPr/>
        </p:nvSpPr>
        <p:spPr>
          <a:xfrm>
            <a:off x="3591989" y="3265613"/>
            <a:ext cx="6777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Sprint 2 - Demo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Inter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00891-F5B5-A704-C5FB-B488192BA5A2}"/>
              </a:ext>
            </a:extLst>
          </p:cNvPr>
          <p:cNvSpPr txBox="1"/>
          <p:nvPr/>
        </p:nvSpPr>
        <p:spPr>
          <a:xfrm>
            <a:off x="3591990" y="4134012"/>
            <a:ext cx="6777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10 June 2024 </a:t>
            </a:r>
            <a:endParaRPr lang="en-US" sz="24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3703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43086-CC75-C316-FA39-087F5D676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11953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20223-2DF8-98F6-6E4F-4050009A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0487"/>
            <a:ext cx="119538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75DDC-40A9-AA43-E7AD-8DFFA637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874" y="0"/>
            <a:ext cx="718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61E5C-B3BF-B8BE-ED7F-B407FBA3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38" y="1319259"/>
            <a:ext cx="10093083" cy="45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4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040E6-E101-89A7-8F5B-563ED8C2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5" y="105894"/>
            <a:ext cx="9692613" cy="920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22587-E0BA-7A17-FBAB-F5436A221C8B}"/>
              </a:ext>
            </a:extLst>
          </p:cNvPr>
          <p:cNvSpPr txBox="1"/>
          <p:nvPr/>
        </p:nvSpPr>
        <p:spPr>
          <a:xfrm>
            <a:off x="8694549" y="1627322"/>
            <a:ext cx="117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São Paulo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C6E206-4F77-5066-AA74-33C01AAEA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4" y="1344065"/>
            <a:ext cx="6310915" cy="4786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B5D767-2012-D7D9-DD16-3DCC50B9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515" y="2391936"/>
            <a:ext cx="4802944" cy="36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008EE-5067-0D17-5D50-50B43BF5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5" y="260156"/>
            <a:ext cx="4435383" cy="973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47F2F-B48B-6A4B-7C62-26F4E50D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141" y="1233476"/>
            <a:ext cx="7027387" cy="53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5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6BE56-6677-A177-D875-C790CBA2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357" y="1939998"/>
            <a:ext cx="6263285" cy="465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66D4C-3669-91E3-EA4F-0E7A132F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6" y="572961"/>
            <a:ext cx="4786769" cy="690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1AD7C-FB3E-995A-691E-240A03426F5D}"/>
              </a:ext>
            </a:extLst>
          </p:cNvPr>
          <p:cNvSpPr txBox="1"/>
          <p:nvPr/>
        </p:nvSpPr>
        <p:spPr>
          <a:xfrm>
            <a:off x="5637509" y="363046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Here we see something somehow unexpected. Customers of the south and southeast regions of Brazil have lower average ticket, than their peers on north and </a:t>
            </a:r>
            <a:r>
              <a:rPr lang="en-US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norteast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. This might happen because they have to pay more for freight </a:t>
            </a:r>
          </a:p>
        </p:txBody>
      </p:sp>
    </p:spTree>
    <p:extLst>
      <p:ext uri="{BB962C8B-B14F-4D97-AF65-F5344CB8AC3E}">
        <p14:creationId xmlns:p14="http://schemas.microsoft.com/office/powerpoint/2010/main" val="121948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AABC1-3584-D2A7-91DD-2ED51D87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24" y="380934"/>
            <a:ext cx="4929658" cy="54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E8115-8212-F120-0781-99E020F1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46" y="1080426"/>
            <a:ext cx="7156414" cy="53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4CC2D-FFFA-8EC5-7280-2586C0D7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32" y="358254"/>
            <a:ext cx="3445204" cy="50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3C943-C83A-39CB-6AA3-A5DC399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56" y="1023708"/>
            <a:ext cx="7354680" cy="55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D71CC-FB97-22ED-D7BF-48A77E46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484" y="1543846"/>
            <a:ext cx="6753458" cy="5075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F831E7-1723-5C27-D5D8-A72EC9DF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9" y="352770"/>
            <a:ext cx="5906064" cy="6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4C746-F03E-F107-F78C-9E4B1E8E8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3"/>
          <a:stretch/>
        </p:blipFill>
        <p:spPr>
          <a:xfrm>
            <a:off x="784057" y="841472"/>
            <a:ext cx="10323474" cy="2267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0B723-C386-B666-7B8C-6F5D56336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51"/>
          <a:stretch/>
        </p:blipFill>
        <p:spPr>
          <a:xfrm>
            <a:off x="7924799" y="3192898"/>
            <a:ext cx="3332481" cy="2072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5A9BB-77F2-9FE2-51FA-6B2C8D7B3C42}"/>
              </a:ext>
            </a:extLst>
          </p:cNvPr>
          <p:cNvSpPr txBox="1"/>
          <p:nvPr/>
        </p:nvSpPr>
        <p:spPr>
          <a:xfrm>
            <a:off x="2225040" y="57779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https://www.kaggle.com/datasets/olistbr/brazilian-ecommerce</a:t>
            </a:r>
          </a:p>
        </p:txBody>
      </p:sp>
    </p:spTree>
    <p:extLst>
      <p:ext uri="{BB962C8B-B14F-4D97-AF65-F5344CB8AC3E}">
        <p14:creationId xmlns:p14="http://schemas.microsoft.com/office/powerpoint/2010/main" val="180994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96067-93A0-8261-ED12-5014B367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7" y="280598"/>
            <a:ext cx="6549063" cy="96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91E8-2E00-7202-F98C-1E138AA7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670" y="1241127"/>
            <a:ext cx="7080813" cy="52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66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26298-B0AA-B332-718C-6FA7BBC1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7" y="202897"/>
            <a:ext cx="3588093" cy="587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FD72B-414A-9E7D-805F-E007CE45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50" y="1047522"/>
            <a:ext cx="6912573" cy="52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3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BF51B-0BBE-0899-3843-23E9EF4F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89" y="2027369"/>
            <a:ext cx="9162171" cy="25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F55F0-9929-C6C1-2419-F714B01F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22" y="481581"/>
            <a:ext cx="11347118" cy="58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56990-10AA-6509-71A9-57AE77A6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17" y="614997"/>
            <a:ext cx="7248525" cy="168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B16E3-08DB-F1D8-7880-3B81102C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2951797"/>
            <a:ext cx="76200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9673E1-C786-C013-7172-9D6D13C2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756221"/>
            <a:ext cx="9124743" cy="53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48E04-8D28-E2F5-26AD-D3A2F270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"/>
            <a:ext cx="9580880" cy="3256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60B50-16DB-3D30-6FCD-8D987026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21798"/>
            <a:ext cx="7089140" cy="32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7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85C3D-B181-C471-4B19-11A5522678E5}"/>
              </a:ext>
            </a:extLst>
          </p:cNvPr>
          <p:cNvSpPr txBox="1"/>
          <p:nvPr/>
        </p:nvSpPr>
        <p:spPr>
          <a:xfrm>
            <a:off x="420589" y="1959322"/>
            <a:ext cx="114930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Observations</a:t>
            </a:r>
          </a:p>
          <a:p>
            <a:endParaRPr lang="en-US" b="1" dirty="0"/>
          </a:p>
          <a:p>
            <a:r>
              <a:rPr lang="en-US" b="1" dirty="0"/>
              <a:t>High Review Scores: </a:t>
            </a:r>
            <a:r>
              <a:rPr lang="en-US" dirty="0"/>
              <a:t>Segments 0, 1, 4 and 7 have high review scores mean of 5.00000 despite having low frequency and moderate spending. This indicates high customer satisfaction among these segments.</a:t>
            </a:r>
          </a:p>
          <a:p>
            <a:endParaRPr lang="en-US" dirty="0"/>
          </a:p>
          <a:p>
            <a:r>
              <a:rPr lang="en-US" b="1" dirty="0"/>
              <a:t>High Spending: </a:t>
            </a:r>
            <a:r>
              <a:rPr lang="en-US" dirty="0"/>
              <a:t>Segment 6 stands out with extremely high spending with a mean of 22127.000000 and a max of 109313.000000, which may indicate high-value customers. However, their review scores mean of 3.00000 lower than other segments.</a:t>
            </a:r>
          </a:p>
          <a:p>
            <a:endParaRPr lang="en-US" dirty="0"/>
          </a:p>
          <a:p>
            <a:r>
              <a:rPr lang="en-US" b="1" dirty="0"/>
              <a:t>Delivery Time: </a:t>
            </a:r>
            <a:r>
              <a:rPr lang="en-US" dirty="0"/>
              <a:t>Segment 3 has a significantly higher mean (35.000000 ) delivery time compared to others, which might correlate with their low review scores that has a mean of mean 3.000000.</a:t>
            </a:r>
          </a:p>
          <a:p>
            <a:endParaRPr lang="en-US" b="1" dirty="0"/>
          </a:p>
          <a:p>
            <a:r>
              <a:rPr lang="en-US" b="1" dirty="0"/>
              <a:t>Recency: </a:t>
            </a:r>
            <a:r>
              <a:rPr lang="en-US" dirty="0"/>
              <a:t>Segments with higher recency (more days since last purchase) Segment 7 mean of 427.000000  might need targeted marketing to re-engage them.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DF3A3-DB14-6B7E-3917-8A46E0A5419F}"/>
              </a:ext>
            </a:extLst>
          </p:cNvPr>
          <p:cNvSpPr/>
          <p:nvPr/>
        </p:nvSpPr>
        <p:spPr>
          <a:xfrm>
            <a:off x="252248" y="161002"/>
            <a:ext cx="5527040" cy="1005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/>
              <a:t>Insights/ strategies we come up with customer segmentation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66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85C3D-B181-C471-4B19-11A5522678E5}"/>
              </a:ext>
            </a:extLst>
          </p:cNvPr>
          <p:cNvSpPr txBox="1"/>
          <p:nvPr/>
        </p:nvSpPr>
        <p:spPr>
          <a:xfrm>
            <a:off x="349469" y="1166842"/>
            <a:ext cx="114930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Recommendations</a:t>
            </a:r>
          </a:p>
          <a:p>
            <a:endParaRPr lang="en-US" dirty="0"/>
          </a:p>
          <a:p>
            <a:r>
              <a:rPr lang="en-US" b="1" dirty="0"/>
              <a:t>Target Segment 6: </a:t>
            </a:r>
            <a:r>
              <a:rPr lang="en-US" dirty="0"/>
              <a:t>Focus on improving the experience for high-value customers in Segment 6 to boost their review scores and loyalty.</a:t>
            </a:r>
          </a:p>
          <a:p>
            <a:endParaRPr lang="en-US" dirty="0"/>
          </a:p>
          <a:p>
            <a:r>
              <a:rPr lang="en-US" b="1" dirty="0"/>
              <a:t>Re-engage High Recency Segments: </a:t>
            </a:r>
            <a:r>
              <a:rPr lang="en-US" dirty="0"/>
              <a:t>Develop marketing strategies to re-engage customers in Segments 4, 5, and 7 who have not purchased recently.</a:t>
            </a:r>
          </a:p>
          <a:p>
            <a:endParaRPr lang="en-US" dirty="0"/>
          </a:p>
          <a:p>
            <a:r>
              <a:rPr lang="en-US" b="1" dirty="0"/>
              <a:t>Address Delivery Issues: </a:t>
            </a:r>
            <a:r>
              <a:rPr lang="en-US" dirty="0"/>
              <a:t>Investigate and address the delivery delays in Segment 3 to improve their satisfaction and review scores.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DF3A3-DB14-6B7E-3917-8A46E0A5419F}"/>
              </a:ext>
            </a:extLst>
          </p:cNvPr>
          <p:cNvSpPr/>
          <p:nvPr/>
        </p:nvSpPr>
        <p:spPr>
          <a:xfrm>
            <a:off x="252248" y="161002"/>
            <a:ext cx="5527040" cy="1005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/>
              <a:t>Insights/ strategies we come up with customer segmentation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88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2">
            <a:extLst>
              <a:ext uri="{FF2B5EF4-FFF2-40B4-BE49-F238E27FC236}">
                <a16:creationId xmlns:a16="http://schemas.microsoft.com/office/drawing/2014/main" id="{435F008D-3AB5-0D73-F51C-10F033EC12DD}"/>
              </a:ext>
            </a:extLst>
          </p:cNvPr>
          <p:cNvSpPr txBox="1"/>
          <p:nvPr/>
        </p:nvSpPr>
        <p:spPr>
          <a:xfrm>
            <a:off x="6096000" y="2057216"/>
            <a:ext cx="508870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/>
              <a:t>Thank</a:t>
            </a:r>
            <a:r>
              <a:rPr lang="pt-BR" sz="4400" dirty="0"/>
              <a:t> </a:t>
            </a:r>
            <a:r>
              <a:rPr lang="pt-BR" sz="4400" dirty="0" err="1"/>
              <a:t>you</a:t>
            </a:r>
            <a:r>
              <a:rPr lang="pt-BR" sz="4400" dirty="0"/>
              <a:t> for </a:t>
            </a:r>
            <a:r>
              <a:rPr lang="pt-BR" sz="4400" dirty="0" err="1"/>
              <a:t>your</a:t>
            </a:r>
            <a:r>
              <a:rPr lang="pt-BR" sz="4400" dirty="0"/>
              <a:t> </a:t>
            </a:r>
            <a:r>
              <a:rPr lang="pt-BR" sz="4400" dirty="0" err="1"/>
              <a:t>attention</a:t>
            </a:r>
            <a:r>
              <a:rPr lang="pt-BR" sz="4400" dirty="0"/>
              <a:t>.</a:t>
            </a:r>
          </a:p>
          <a:p>
            <a:pPr algn="ctr"/>
            <a:endParaRPr lang="pt-BR" sz="4400" dirty="0"/>
          </a:p>
          <a:p>
            <a:pPr algn="ctr"/>
            <a:endParaRPr lang="pt-BR" sz="4400" dirty="0"/>
          </a:p>
          <a:p>
            <a:pPr algn="ctr"/>
            <a:r>
              <a:rPr lang="pt-BR" sz="4400" dirty="0" err="1"/>
              <a:t>Any</a:t>
            </a:r>
            <a:r>
              <a:rPr lang="pt-BR" sz="4400" dirty="0"/>
              <a:t> </a:t>
            </a:r>
            <a:r>
              <a:rPr lang="pt-BR" sz="4400" dirty="0" err="1"/>
              <a:t>questions</a:t>
            </a:r>
            <a:r>
              <a:rPr lang="pt-BR" sz="4400" dirty="0"/>
              <a:t>?</a:t>
            </a:r>
          </a:p>
        </p:txBody>
      </p:sp>
      <p:pic>
        <p:nvPicPr>
          <p:cNvPr id="1026" name="Picture 2" descr="Logística Brasil - YouTube">
            <a:extLst>
              <a:ext uri="{FF2B5EF4-FFF2-40B4-BE49-F238E27FC236}">
                <a16:creationId xmlns:a16="http://schemas.microsoft.com/office/drawing/2014/main" id="{9F75C705-4664-E22C-8526-AAF47C938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52" y="1427273"/>
            <a:ext cx="3869941" cy="38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69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95F36-0015-879F-571C-CA7FC7E0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80336"/>
            <a:ext cx="7020560" cy="3921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0BDA4-5D80-8283-C56A-C51DF29ADD1D}"/>
              </a:ext>
            </a:extLst>
          </p:cNvPr>
          <p:cNvSpPr txBox="1"/>
          <p:nvPr/>
        </p:nvSpPr>
        <p:spPr>
          <a:xfrm>
            <a:off x="3657600" y="4681696"/>
            <a:ext cx="77012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Olist is a </a:t>
            </a:r>
            <a:r>
              <a:rPr lang="pt-BR" sz="2400" dirty="0" err="1"/>
              <a:t>leading</a:t>
            </a:r>
            <a:r>
              <a:rPr lang="pt-BR" sz="2400" dirty="0"/>
              <a:t> </a:t>
            </a:r>
            <a:r>
              <a:rPr lang="pt-BR" sz="2400" dirty="0" err="1"/>
              <a:t>ecosystem</a:t>
            </a:r>
            <a:r>
              <a:rPr lang="pt-BR" sz="2400" dirty="0"/>
              <a:t> in </a:t>
            </a:r>
            <a:r>
              <a:rPr lang="pt-BR" sz="2400" dirty="0" err="1"/>
              <a:t>solutions</a:t>
            </a:r>
            <a:r>
              <a:rPr lang="pt-BR" sz="2400" dirty="0"/>
              <a:t> for </a:t>
            </a:r>
            <a:r>
              <a:rPr lang="pt-BR" sz="2400" dirty="0" err="1"/>
              <a:t>selling</a:t>
            </a:r>
            <a:r>
              <a:rPr lang="pt-BR" sz="2400" dirty="0"/>
              <a:t> online </a:t>
            </a:r>
            <a:r>
              <a:rPr lang="pt-BR" sz="2400" dirty="0" err="1"/>
              <a:t>formed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olist</a:t>
            </a:r>
            <a:r>
              <a:rPr lang="pt-BR" sz="2400" dirty="0"/>
              <a:t> store, </a:t>
            </a:r>
            <a:r>
              <a:rPr lang="pt-BR" sz="2400" dirty="0" err="1"/>
              <a:t>Vnda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Tiny</a:t>
            </a:r>
            <a:r>
              <a:rPr lang="pt-BR" sz="2400" dirty="0"/>
              <a:t>. Digital </a:t>
            </a:r>
            <a:r>
              <a:rPr lang="pt-BR" sz="2400" dirty="0" err="1"/>
              <a:t>products</a:t>
            </a:r>
            <a:r>
              <a:rPr lang="pt-BR" sz="2400" dirty="0"/>
              <a:t> are </a:t>
            </a:r>
            <a:r>
              <a:rPr lang="pt-BR" sz="2400" dirty="0" err="1"/>
              <a:t>aimed</a:t>
            </a:r>
            <a:r>
              <a:rPr lang="pt-BR" sz="2400" dirty="0"/>
              <a:t> </a:t>
            </a:r>
            <a:r>
              <a:rPr lang="pt-BR" sz="2400" dirty="0" err="1"/>
              <a:t>at</a:t>
            </a:r>
            <a:r>
              <a:rPr lang="pt-BR" sz="2400" dirty="0"/>
              <a:t> </a:t>
            </a:r>
            <a:r>
              <a:rPr lang="pt-BR" sz="2400" dirty="0" err="1"/>
              <a:t>retailers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brands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all</a:t>
            </a:r>
            <a:r>
              <a:rPr lang="pt-BR" sz="2400" dirty="0"/>
              <a:t> </a:t>
            </a:r>
            <a:r>
              <a:rPr lang="pt-BR" sz="2400" dirty="0" err="1"/>
              <a:t>segments</a:t>
            </a:r>
            <a:r>
              <a:rPr lang="pt-BR" sz="2400" dirty="0"/>
              <a:t>, with high </a:t>
            </a:r>
            <a:r>
              <a:rPr lang="pt-BR" sz="2400" dirty="0" err="1"/>
              <a:t>technology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integrated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assist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growth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increase</a:t>
            </a:r>
            <a:r>
              <a:rPr lang="pt-BR" sz="2400" dirty="0"/>
              <a:t> </a:t>
            </a:r>
            <a:r>
              <a:rPr lang="pt-BR" sz="2400" dirty="0" err="1"/>
              <a:t>revenue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small</a:t>
            </a:r>
            <a:r>
              <a:rPr lang="pt-BR" sz="2400" dirty="0"/>
              <a:t>, </a:t>
            </a:r>
            <a:r>
              <a:rPr lang="pt-BR" sz="2400" dirty="0" err="1"/>
              <a:t>medium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large</a:t>
            </a:r>
            <a:r>
              <a:rPr lang="pt-BR" sz="2400" dirty="0"/>
              <a:t> </a:t>
            </a:r>
            <a:r>
              <a:rPr lang="pt-BR" sz="2400" dirty="0" err="1"/>
              <a:t>companies</a:t>
            </a:r>
            <a:r>
              <a:rPr lang="pt-BR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64CB3-A05D-564F-CA1B-4DA66B42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16" y="1087120"/>
            <a:ext cx="3556467" cy="15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5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5580D-3D87-2D85-6CD0-3828F87A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42" y="452471"/>
            <a:ext cx="5701077" cy="5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9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FEF62-2C7F-1491-8811-9ED0855A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55" y="1591965"/>
            <a:ext cx="7451090" cy="32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2E14F-24A0-045C-1623-2BB0FDAF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97877"/>
            <a:ext cx="10478452" cy="58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9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58B1F-FC28-C57C-C9BE-10B04A6D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1" y="229135"/>
            <a:ext cx="6807200" cy="380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2C449-37D8-78FE-A7F9-B83E37EE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53" y="599440"/>
            <a:ext cx="7700046" cy="64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6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A5CF2-278D-8377-4CB7-F151B1A2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0487"/>
            <a:ext cx="118681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388</Words>
  <Application>Microsoft Office PowerPoint</Application>
  <PresentationFormat>Widescreen</PresentationFormat>
  <Paragraphs>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Arcadio de Paula Fernandez</dc:creator>
  <cp:lastModifiedBy>Arcadio de Paula Fernandez</cp:lastModifiedBy>
  <cp:revision>29</cp:revision>
  <dcterms:created xsi:type="dcterms:W3CDTF">2024-05-11T19:43:20Z</dcterms:created>
  <dcterms:modified xsi:type="dcterms:W3CDTF">2024-06-17T21:44:53Z</dcterms:modified>
</cp:coreProperties>
</file>